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Fira Sans Extra Condensed Medium"/>
      <p:regular r:id="rId18"/>
      <p:bold r:id="rId19"/>
      <p:italic r:id="rId20"/>
      <p:boldItalic r:id="rId21"/>
    </p:embeddedFont>
    <p:embeddedFont>
      <p:font typeface="Roboto Condensed"/>
      <p:regular r:id="rId22"/>
      <p:bold r:id="rId23"/>
      <p:italic r:id="rId24"/>
      <p:boldItalic r:id="rId25"/>
    </p:embeddedFont>
    <p:embeddedFont>
      <p:font typeface="Squada One"/>
      <p:regular r:id="rId26"/>
    </p:embeddedFont>
    <p:embeddedFont>
      <p:font typeface="Roboto Condensed Light"/>
      <p:regular r:id="rId27"/>
      <p:bold r:id="rId28"/>
      <p:italic r:id="rId29"/>
      <p:boldItalic r:id="rId30"/>
    </p:embeddedFont>
    <p:embeddedFont>
      <p:font typeface="Exo 2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RobotoCondensed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RobotoCondensed-italic.fntdata"/><Relationship Id="rId23" Type="http://schemas.openxmlformats.org/officeDocument/2006/relationships/font" Target="fonts/RobotoCondense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quadaOne-regular.fntdata"/><Relationship Id="rId25" Type="http://schemas.openxmlformats.org/officeDocument/2006/relationships/font" Target="fonts/RobotoCondensed-boldItalic.fntdata"/><Relationship Id="rId28" Type="http://schemas.openxmlformats.org/officeDocument/2006/relationships/font" Target="fonts/RobotoCondensedLight-bold.fntdata"/><Relationship Id="rId27" Type="http://schemas.openxmlformats.org/officeDocument/2006/relationships/font" Target="fonts/RobotoCondensed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xo2-regular.fntdata"/><Relationship Id="rId30" Type="http://schemas.openxmlformats.org/officeDocument/2006/relationships/font" Target="fonts/RobotoCondensed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Exo2-italic.fntdata"/><Relationship Id="rId10" Type="http://schemas.openxmlformats.org/officeDocument/2006/relationships/slide" Target="slides/slide6.xml"/><Relationship Id="rId32" Type="http://schemas.openxmlformats.org/officeDocument/2006/relationships/font" Target="fonts/Exo2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Exo2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19515fe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19515fe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0422e07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40422e0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a3c9311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a3c9311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d3b44f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d3b44f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19515fe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19515fe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380607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Ginabreda, Santiago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Gutierrez Bertelli, Carolina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Nocetti, Alan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Corvetto, Dana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/>
              <a:t>Covre, Juan Martin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Marino, Damián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WATSON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</a:t>
            </a:r>
            <a:endParaRPr/>
          </a:p>
        </p:txBody>
      </p:sp>
      <p:sp>
        <p:nvSpPr>
          <p:cNvPr id="276" name="Google Shape;276;p35"/>
          <p:cNvSpPr txBox="1"/>
          <p:nvPr>
            <p:ph idx="2" type="ctrTitle"/>
          </p:nvPr>
        </p:nvSpPr>
        <p:spPr>
          <a:xfrm>
            <a:off x="464478" y="1960113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ADQUISICIÓN</a:t>
            </a:r>
            <a:r>
              <a:rPr lang="en"/>
              <a:t> DE CONTENIDO</a:t>
            </a:r>
            <a:endParaRPr/>
          </a:p>
        </p:txBody>
      </p:sp>
      <p:sp>
        <p:nvSpPr>
          <p:cNvPr id="277" name="Google Shape;277;p35"/>
          <p:cNvSpPr txBox="1"/>
          <p:nvPr>
            <p:ph idx="1" type="subTitle"/>
          </p:nvPr>
        </p:nvSpPr>
        <p:spPr>
          <a:xfrm>
            <a:off x="616128" y="2254362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idx="3" type="ctrTitle"/>
          </p:nvPr>
        </p:nvSpPr>
        <p:spPr>
          <a:xfrm>
            <a:off x="2077426" y="1960113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</a:t>
            </a:r>
            <a:r>
              <a:rPr lang="en"/>
              <a:t> DE PREGUNTAS</a:t>
            </a:r>
            <a:endParaRPr/>
          </a:p>
        </p:txBody>
      </p:sp>
      <p:sp>
        <p:nvSpPr>
          <p:cNvPr id="279" name="Google Shape;279;p35"/>
          <p:cNvSpPr txBox="1"/>
          <p:nvPr>
            <p:ph idx="4" type="subTitle"/>
          </p:nvPr>
        </p:nvSpPr>
        <p:spPr>
          <a:xfrm>
            <a:off x="2229076" y="2254362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 txBox="1"/>
          <p:nvPr>
            <p:ph idx="5" type="ctrTitle"/>
          </p:nvPr>
        </p:nvSpPr>
        <p:spPr>
          <a:xfrm>
            <a:off x="3690375" y="1960113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GESTIÓN DE HIPÓTESIS</a:t>
            </a:r>
            <a:endParaRPr/>
          </a:p>
        </p:txBody>
      </p:sp>
      <p:sp>
        <p:nvSpPr>
          <p:cNvPr id="281" name="Google Shape;281;p35"/>
          <p:cNvSpPr txBox="1"/>
          <p:nvPr>
            <p:ph idx="6" type="subTitle"/>
          </p:nvPr>
        </p:nvSpPr>
        <p:spPr>
          <a:xfrm>
            <a:off x="3842025" y="2270424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"/>
          <p:cNvSpPr txBox="1"/>
          <p:nvPr>
            <p:ph idx="7" type="ctrTitle"/>
          </p:nvPr>
        </p:nvSpPr>
        <p:spPr>
          <a:xfrm>
            <a:off x="3706267" y="368311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FILTRADO SUAVE</a:t>
            </a:r>
            <a:endParaRPr/>
          </a:p>
        </p:txBody>
      </p:sp>
      <p:sp>
        <p:nvSpPr>
          <p:cNvPr id="283" name="Google Shape;283;p35"/>
          <p:cNvSpPr txBox="1"/>
          <p:nvPr>
            <p:ph idx="8" type="subTitle"/>
          </p:nvPr>
        </p:nvSpPr>
        <p:spPr>
          <a:xfrm>
            <a:off x="3857922" y="402345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5"/>
          <p:cNvSpPr txBox="1"/>
          <p:nvPr>
            <p:ph idx="9" type="ctrTitle"/>
          </p:nvPr>
        </p:nvSpPr>
        <p:spPr>
          <a:xfrm>
            <a:off x="5342669" y="368311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PUNTUACIÓN</a:t>
            </a:r>
            <a:endParaRPr/>
          </a:p>
        </p:txBody>
      </p:sp>
      <p:sp>
        <p:nvSpPr>
          <p:cNvPr id="285" name="Google Shape;285;p35"/>
          <p:cNvSpPr txBox="1"/>
          <p:nvPr>
            <p:ph idx="13" type="subTitle"/>
          </p:nvPr>
        </p:nvSpPr>
        <p:spPr>
          <a:xfrm>
            <a:off x="5499411" y="402345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 txBox="1"/>
          <p:nvPr>
            <p:ph idx="14" type="ctrTitle"/>
          </p:nvPr>
        </p:nvSpPr>
        <p:spPr>
          <a:xfrm>
            <a:off x="6979071" y="368311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MEZCLA FINAL</a:t>
            </a:r>
            <a:endParaRPr/>
          </a:p>
        </p:txBody>
      </p:sp>
      <p:sp>
        <p:nvSpPr>
          <p:cNvPr id="287" name="Google Shape;287;p35"/>
          <p:cNvSpPr txBox="1"/>
          <p:nvPr>
            <p:ph idx="15" type="subTitle"/>
          </p:nvPr>
        </p:nvSpPr>
        <p:spPr>
          <a:xfrm>
            <a:off x="7140900" y="402345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35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5"/>
          <p:cNvCxnSpPr/>
          <p:nvPr/>
        </p:nvCxnSpPr>
        <p:spPr>
          <a:xfrm rot="10800000">
            <a:off x="3885400" y="3594775"/>
            <a:ext cx="52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0" name="Google Shape;290;p35"/>
          <p:cNvGrpSpPr/>
          <p:nvPr/>
        </p:nvGrpSpPr>
        <p:grpSpPr>
          <a:xfrm>
            <a:off x="2828333" y="1307814"/>
            <a:ext cx="278692" cy="331130"/>
            <a:chOff x="-48233050" y="3569725"/>
            <a:chExt cx="252050" cy="299475"/>
          </a:xfrm>
        </p:grpSpPr>
        <p:sp>
          <p:nvSpPr>
            <p:cNvPr id="291" name="Google Shape;291;p35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35"/>
          <p:cNvGrpSpPr/>
          <p:nvPr/>
        </p:nvGrpSpPr>
        <p:grpSpPr>
          <a:xfrm>
            <a:off x="1189260" y="1308215"/>
            <a:ext cx="330936" cy="330743"/>
            <a:chOff x="-49764975" y="3183375"/>
            <a:chExt cx="299300" cy="299125"/>
          </a:xfrm>
        </p:grpSpPr>
        <p:sp>
          <p:nvSpPr>
            <p:cNvPr id="295" name="Google Shape;295;p35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35"/>
          <p:cNvGrpSpPr/>
          <p:nvPr/>
        </p:nvGrpSpPr>
        <p:grpSpPr>
          <a:xfrm>
            <a:off x="4414286" y="1311087"/>
            <a:ext cx="332677" cy="330964"/>
            <a:chOff x="-47155575" y="3200500"/>
            <a:chExt cx="300875" cy="299325"/>
          </a:xfrm>
        </p:grpSpPr>
        <p:sp>
          <p:nvSpPr>
            <p:cNvPr id="305" name="Google Shape;305;p35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5"/>
          <p:cNvGrpSpPr/>
          <p:nvPr/>
        </p:nvGrpSpPr>
        <p:grpSpPr>
          <a:xfrm>
            <a:off x="4431049" y="3177013"/>
            <a:ext cx="330936" cy="330107"/>
            <a:chOff x="-47154000" y="3939275"/>
            <a:chExt cx="299300" cy="298550"/>
          </a:xfrm>
        </p:grpSpPr>
        <p:sp>
          <p:nvSpPr>
            <p:cNvPr id="312" name="Google Shape;312;p35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35"/>
          <p:cNvGrpSpPr/>
          <p:nvPr/>
        </p:nvGrpSpPr>
        <p:grpSpPr>
          <a:xfrm>
            <a:off x="7701074" y="3189723"/>
            <a:ext cx="336507" cy="336507"/>
            <a:chOff x="3271200" y="1435075"/>
            <a:chExt cx="481825" cy="481825"/>
          </a:xfrm>
        </p:grpSpPr>
        <p:sp>
          <p:nvSpPr>
            <p:cNvPr id="317" name="Google Shape;317;p35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9" name="Google Shape;319;p35"/>
          <p:cNvGrpSpPr/>
          <p:nvPr/>
        </p:nvGrpSpPr>
        <p:grpSpPr>
          <a:xfrm>
            <a:off x="6064071" y="3174665"/>
            <a:ext cx="334924" cy="334820"/>
            <a:chOff x="5642475" y="1435075"/>
            <a:chExt cx="481975" cy="481825"/>
          </a:xfrm>
        </p:grpSpPr>
        <p:sp>
          <p:nvSpPr>
            <p:cNvPr id="320" name="Google Shape;320;p35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28" name="Google Shape;328;p3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29" name="Google Shape;329;p36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36" name="Google Shape;336;p37"/>
          <p:cNvSpPr txBox="1"/>
          <p:nvPr>
            <p:ph idx="4294967295" type="subTitle"/>
          </p:nvPr>
        </p:nvSpPr>
        <p:spPr>
          <a:xfrm>
            <a:off x="3395625" y="4037178"/>
            <a:ext cx="29622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...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500" y="1466750"/>
            <a:ext cx="3090825" cy="30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050" y="1466750"/>
            <a:ext cx="2962200" cy="29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GRACIAS!</a:t>
            </a:r>
            <a:endParaRPr sz="4800"/>
          </a:p>
        </p:txBody>
      </p:sp>
      <p:sp>
        <p:nvSpPr>
          <p:cNvPr id="344" name="Google Shape;344;p38"/>
          <p:cNvSpPr txBox="1"/>
          <p:nvPr>
            <p:ph idx="1" type="subTitle"/>
          </p:nvPr>
        </p:nvSpPr>
        <p:spPr>
          <a:xfrm>
            <a:off x="3670681" y="380607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Ginabreda, Santiago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Gutierrez Bertelli, Carolina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Nocetti, Alan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Corvetto, Dana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Covre, Juan Martin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Marino, Damián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3317850" y="2098650"/>
            <a:ext cx="2566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</a:t>
            </a:r>
            <a:endParaRPr/>
          </a:p>
        </p:txBody>
      </p:sp>
      <p:sp>
        <p:nvSpPr>
          <p:cNvPr id="140" name="Google Shape;140;p27"/>
          <p:cNvSpPr txBox="1"/>
          <p:nvPr>
            <p:ph idx="9" type="ctrTitle"/>
          </p:nvPr>
        </p:nvSpPr>
        <p:spPr>
          <a:xfrm>
            <a:off x="385871" y="352279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WATSON?</a:t>
            </a:r>
            <a:endParaRPr/>
          </a:p>
        </p:txBody>
      </p:sp>
      <p:sp>
        <p:nvSpPr>
          <p:cNvPr id="141" name="Google Shape;141;p27"/>
          <p:cNvSpPr txBox="1"/>
          <p:nvPr>
            <p:ph idx="13" type="subTitle"/>
          </p:nvPr>
        </p:nvSpPr>
        <p:spPr>
          <a:xfrm>
            <a:off x="686021" y="807102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Watson, un sistema de Inteligencia Artificial.</a:t>
            </a:r>
            <a:endParaRPr/>
          </a:p>
        </p:txBody>
      </p:sp>
      <p:sp>
        <p:nvSpPr>
          <p:cNvPr id="142" name="Google Shape;142;p27"/>
          <p:cNvSpPr txBox="1"/>
          <p:nvPr>
            <p:ph idx="5" type="title"/>
          </p:nvPr>
        </p:nvSpPr>
        <p:spPr>
          <a:xfrm>
            <a:off x="2100981" y="1671593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3" name="Google Shape;143;p27"/>
          <p:cNvSpPr txBox="1"/>
          <p:nvPr>
            <p:ph idx="4" type="title"/>
          </p:nvPr>
        </p:nvSpPr>
        <p:spPr>
          <a:xfrm>
            <a:off x="2100981" y="700233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44" name="Google Shape;144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7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7"/>
          <p:cNvSpPr txBox="1"/>
          <p:nvPr>
            <p:ph idx="6" type="title"/>
          </p:nvPr>
        </p:nvSpPr>
        <p:spPr>
          <a:xfrm>
            <a:off x="5952633" y="320921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7" name="Google Shape;147;p27"/>
          <p:cNvSpPr txBox="1"/>
          <p:nvPr>
            <p:ph idx="7" type="title"/>
          </p:nvPr>
        </p:nvSpPr>
        <p:spPr>
          <a:xfrm>
            <a:off x="5952633" y="422891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8" name="Google Shape;148;p27"/>
          <p:cNvSpPr txBox="1"/>
          <p:nvPr>
            <p:ph idx="14" type="ctrTitle"/>
          </p:nvPr>
        </p:nvSpPr>
        <p:spPr>
          <a:xfrm>
            <a:off x="385871" y="1325761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PRINCIPAL</a:t>
            </a:r>
            <a:endParaRPr/>
          </a:p>
        </p:txBody>
      </p:sp>
      <p:sp>
        <p:nvSpPr>
          <p:cNvPr id="149" name="Google Shape;149;p27"/>
          <p:cNvSpPr txBox="1"/>
          <p:nvPr>
            <p:ph idx="15" type="subTitle"/>
          </p:nvPr>
        </p:nvSpPr>
        <p:spPr>
          <a:xfrm>
            <a:off x="686021" y="1780581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ignificado y contexto del lenguaje humano.</a:t>
            </a:r>
            <a:endParaRPr/>
          </a:p>
        </p:txBody>
      </p:sp>
      <p:sp>
        <p:nvSpPr>
          <p:cNvPr id="150" name="Google Shape;150;p27"/>
          <p:cNvSpPr txBox="1"/>
          <p:nvPr>
            <p:ph idx="16" type="ctrTitle"/>
          </p:nvPr>
        </p:nvSpPr>
        <p:spPr>
          <a:xfrm>
            <a:off x="6842183" y="289175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</a:t>
            </a:r>
            <a:endParaRPr/>
          </a:p>
        </p:txBody>
      </p:sp>
      <p:sp>
        <p:nvSpPr>
          <p:cNvPr id="151" name="Google Shape;151;p27"/>
          <p:cNvSpPr txBox="1"/>
          <p:nvPr>
            <p:ph idx="17" type="subTitle"/>
          </p:nvPr>
        </p:nvSpPr>
        <p:spPr>
          <a:xfrm>
            <a:off x="6842183" y="3346580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para su funcionamiento.</a:t>
            </a:r>
            <a:endParaRPr/>
          </a:p>
        </p:txBody>
      </p:sp>
      <p:sp>
        <p:nvSpPr>
          <p:cNvPr id="152" name="Google Shape;152;p27"/>
          <p:cNvSpPr txBox="1"/>
          <p:nvPr>
            <p:ph idx="18" type="ctrTitle"/>
          </p:nvPr>
        </p:nvSpPr>
        <p:spPr>
          <a:xfrm>
            <a:off x="6842183" y="391567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53" name="Google Shape;153;p27"/>
          <p:cNvSpPr txBox="1"/>
          <p:nvPr>
            <p:ph idx="19" type="subTitle"/>
          </p:nvPr>
        </p:nvSpPr>
        <p:spPr>
          <a:xfrm>
            <a:off x="6842183" y="4370492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to text y visual recognition.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WATSON?</a:t>
            </a:r>
            <a:endParaRPr/>
          </a:p>
        </p:txBody>
      </p:sp>
      <p:sp>
        <p:nvSpPr>
          <p:cNvPr id="159" name="Google Shape;159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0" name="Google Shape;160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</a:t>
            </a:r>
            <a:endParaRPr sz="2800"/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 es una inteligencia artificial que es capaz de responder a preguntas formuladas en lenguaje natural,​ desarrollado por la empresa IBM. </a:t>
            </a:r>
            <a:r>
              <a:rPr lang="en"/>
              <a:t>E</a:t>
            </a:r>
            <a:r>
              <a:rPr lang="en"/>
              <a:t>s un sistema optimizado de cargas de trabajo basado en arquitectura IBM DeepQA la cual se ejecuta en un clúster de servidores basados en el procesador IBM® POWER7®.</a:t>
            </a:r>
            <a:endParaRPr/>
          </a:p>
        </p:txBody>
      </p:sp>
      <p:cxnSp>
        <p:nvCxnSpPr>
          <p:cNvPr id="168" name="Google Shape;168;p2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9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  <a:endParaRPr/>
          </a:p>
        </p:txBody>
      </p:sp>
      <p:grpSp>
        <p:nvGrpSpPr>
          <p:cNvPr id="175" name="Google Shape;175;p30"/>
          <p:cNvGrpSpPr/>
          <p:nvPr/>
        </p:nvGrpSpPr>
        <p:grpSpPr>
          <a:xfrm>
            <a:off x="1148819" y="2713208"/>
            <a:ext cx="1873113" cy="1290901"/>
            <a:chOff x="720000" y="2341741"/>
            <a:chExt cx="2120585" cy="1442831"/>
          </a:xfrm>
        </p:grpSpPr>
        <p:sp>
          <p:nvSpPr>
            <p:cNvPr id="176" name="Google Shape;176;p30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7" name="Google Shape;177;p30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30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9" name="Google Shape;179;p30"/>
          <p:cNvGrpSpPr/>
          <p:nvPr/>
        </p:nvGrpSpPr>
        <p:grpSpPr>
          <a:xfrm flipH="1" rot="10800000">
            <a:off x="2699668" y="2071564"/>
            <a:ext cx="1873113" cy="1304427"/>
            <a:chOff x="720000" y="2341741"/>
            <a:chExt cx="2120585" cy="1457949"/>
          </a:xfrm>
        </p:grpSpPr>
        <p:sp>
          <p:nvSpPr>
            <p:cNvPr id="180" name="Google Shape;180;p30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1" name="Google Shape;181;p30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30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3" name="Google Shape;183;p30"/>
          <p:cNvGrpSpPr/>
          <p:nvPr/>
        </p:nvGrpSpPr>
        <p:grpSpPr>
          <a:xfrm>
            <a:off x="4215083" y="2713208"/>
            <a:ext cx="1873113" cy="1290901"/>
            <a:chOff x="720000" y="2341741"/>
            <a:chExt cx="2120585" cy="1442831"/>
          </a:xfrm>
        </p:grpSpPr>
        <p:sp>
          <p:nvSpPr>
            <p:cNvPr id="184" name="Google Shape;184;p30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5" name="Google Shape;185;p30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30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87" name="Google Shape;187;p30"/>
          <p:cNvGrpSpPr/>
          <p:nvPr/>
        </p:nvGrpSpPr>
        <p:grpSpPr>
          <a:xfrm flipH="1" rot="10800000">
            <a:off x="5728088" y="2072559"/>
            <a:ext cx="1873113" cy="1304427"/>
            <a:chOff x="720000" y="2341741"/>
            <a:chExt cx="2120585" cy="1457949"/>
          </a:xfrm>
        </p:grpSpPr>
        <p:sp>
          <p:nvSpPr>
            <p:cNvPr id="188" name="Google Shape;188;p30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" name="Google Shape;189;p30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30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1" name="Google Shape;191;p30"/>
          <p:cNvSpPr/>
          <p:nvPr/>
        </p:nvSpPr>
        <p:spPr>
          <a:xfrm>
            <a:off x="7204906" y="3198311"/>
            <a:ext cx="788700" cy="798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1136947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1996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91480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IBM presenta a DeepBlue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2704247" y="22783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2004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5714071" y="228512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2014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4207822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2011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7204897" y="342830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2020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3985676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Participación en Jeopardy!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698275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IA para servicios al cliente, servicios financieros..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2482101" y="1299487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Desafío de jugar a Jeopardy! con un sistema de IBM.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5491921" y="1299487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Primeros desarrollos de uso comercial.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</a:t>
            </a:r>
            <a:endParaRPr/>
          </a:p>
        </p:txBody>
      </p:sp>
      <p:sp>
        <p:nvSpPr>
          <p:cNvPr id="207" name="Google Shape;207;p31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DeepQA</a:t>
            </a:r>
            <a:endParaRPr/>
          </a:p>
        </p:txBody>
      </p:sp>
      <p:sp>
        <p:nvSpPr>
          <p:cNvPr id="208" name="Google Shape;208;p31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rquitectura basada en evidencia probabilística masivamente paralela.</a:t>
            </a:r>
            <a:endParaRPr/>
          </a:p>
        </p:txBody>
      </p:sp>
      <p:sp>
        <p:nvSpPr>
          <p:cNvPr id="209" name="Google Shape;209;p31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Power7</a:t>
            </a:r>
            <a:endParaRPr/>
          </a:p>
        </p:txBody>
      </p:sp>
      <p:sp>
        <p:nvSpPr>
          <p:cNvPr id="210" name="Google Shape;210;p31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iene hasta ocho núcleos capaces de correr hasta cuatro hilos cada uno, transformado virtualmente cada procesador en un chip de 32 núcleos.</a:t>
            </a:r>
            <a:endParaRPr/>
          </a:p>
        </p:txBody>
      </p:sp>
      <p:sp>
        <p:nvSpPr>
          <p:cNvPr id="211" name="Google Shape;211;p31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UIMA</a:t>
            </a:r>
            <a:endParaRPr/>
          </a:p>
        </p:txBody>
      </p:sp>
      <p:sp>
        <p:nvSpPr>
          <p:cNvPr id="212" name="Google Shape;212;p31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istemas de software que analizan grandes volúmenes de información no estructurada con el fin de descubrir </a:t>
            </a:r>
            <a:r>
              <a:rPr lang="en"/>
              <a:t>qué</a:t>
            </a:r>
            <a:r>
              <a:rPr lang="en"/>
              <a:t> es lo relevante para el usuario final.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31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1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31"/>
          <p:cNvGrpSpPr/>
          <p:nvPr/>
        </p:nvGrpSpPr>
        <p:grpSpPr>
          <a:xfrm>
            <a:off x="1733606" y="2012194"/>
            <a:ext cx="329595" cy="327598"/>
            <a:chOff x="-6689825" y="3992050"/>
            <a:chExt cx="293025" cy="291250"/>
          </a:xfrm>
        </p:grpSpPr>
        <p:sp>
          <p:nvSpPr>
            <p:cNvPr id="219" name="Google Shape;219;p31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1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232" name="Google Shape;232;p31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31"/>
          <p:cNvGrpSpPr/>
          <p:nvPr/>
        </p:nvGrpSpPr>
        <p:grpSpPr>
          <a:xfrm>
            <a:off x="4406312" y="3674544"/>
            <a:ext cx="331366" cy="328695"/>
            <a:chOff x="-5613150" y="3991275"/>
            <a:chExt cx="294600" cy="292225"/>
          </a:xfrm>
        </p:grpSpPr>
        <p:sp>
          <p:nvSpPr>
            <p:cNvPr id="237" name="Google Shape;237;p31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PRINCIPAL</a:t>
            </a:r>
            <a:endParaRPr/>
          </a:p>
        </p:txBody>
      </p:sp>
      <p:sp>
        <p:nvSpPr>
          <p:cNvPr id="251" name="Google Shape;251;p32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52" name="Google Shape;252;p32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33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3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PRINCIPAL</a:t>
            </a:r>
            <a:endParaRPr/>
          </a:p>
        </p:txBody>
      </p:sp>
      <p:sp>
        <p:nvSpPr>
          <p:cNvPr id="260" name="Google Shape;260;p33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WATSON</a:t>
            </a:r>
            <a:endParaRPr/>
          </a:p>
        </p:txBody>
      </p:sp>
      <p:sp>
        <p:nvSpPr>
          <p:cNvPr id="261" name="Google Shape;261;p33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omprender el significado y contexto del lenguaje humano, y de procesar información rápidamente para encontrar respuestas precisas a preguntas complejas.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b="18949" l="0" r="0" t="0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</a:t>
            </a:r>
            <a:endParaRPr/>
          </a:p>
        </p:txBody>
      </p:sp>
      <p:sp>
        <p:nvSpPr>
          <p:cNvPr id="268" name="Google Shape;268;p34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69" name="Google Shape;269;p3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4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